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abrice roussel" initials="fr" lastIdx="19" clrIdx="0">
    <p:extLst>
      <p:ext uri="{19B8F6BF-5375-455C-9EA6-DF929625EA0E}">
        <p15:presenceInfo xmlns="" xmlns:p15="http://schemas.microsoft.com/office/powerpoint/2012/main" userId="980f72fbefc3ce4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1525" autoAdjust="0"/>
  </p:normalViewPr>
  <p:slideViewPr>
    <p:cSldViewPr snapToGrid="0">
      <p:cViewPr varScale="1">
        <p:scale>
          <a:sx n="105" d="100"/>
          <a:sy n="105" d="100"/>
        </p:scale>
        <p:origin x="-75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6FFEBDAC-E4AB-4F67-8739-48A16ECD0C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="" xmlns:a16="http://schemas.microsoft.com/office/drawing/2014/main" id="{939453C8-7C4E-418F-87AF-9C0A1F7501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06562511-C3CD-4461-A257-C605277F6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BE250-11EC-4317-A7C3-DBCE93A0F976}" type="datetimeFigureOut">
              <a:rPr lang="fr-FR" smtClean="0"/>
              <a:pPr/>
              <a:t>31/12/2024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6F78AF82-266E-4F1B-BA0B-40242B7E9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DBFC859F-B385-4E44-A5E6-7E6806F90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5EC3B-2132-4986-A70C-757B801BF4D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236709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9A49975D-2722-4658-B422-7E4F612EE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DF572A56-1F39-40C7-93B9-8257BA2060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B1CEF44D-3193-4D67-908E-D63B87A30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BE250-11EC-4317-A7C3-DBCE93A0F976}" type="datetimeFigureOut">
              <a:rPr lang="fr-FR" smtClean="0"/>
              <a:pPr/>
              <a:t>31/12/2024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702A88D4-0C26-4EDB-BC9B-C3FBAD76E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4C4427C5-6754-46B0-B363-2D3FFBA36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5EC3B-2132-4986-A70C-757B801BF4D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625700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="" xmlns:a16="http://schemas.microsoft.com/office/drawing/2014/main" id="{9A3C0CE7-450A-4174-9774-68AF9F2773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7D5DA430-06F0-4BFD-8E83-3F42502E74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10EE754D-69BD-46E5-A04D-1837479B4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BE250-11EC-4317-A7C3-DBCE93A0F976}" type="datetimeFigureOut">
              <a:rPr lang="fr-FR" smtClean="0"/>
              <a:pPr/>
              <a:t>31/12/2024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CA999ED5-0BB4-4BAA-BD26-9F73BD23D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1F29E4C5-AB44-448B-A3B2-2F8CCDA60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5EC3B-2132-4986-A70C-757B801BF4D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877464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733BA9CE-A25E-4E3C-8655-8E02E58EE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A87BEE76-47F2-4D22-A521-96442A190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C269EDDE-67FC-4F7F-84D4-F17349B67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BE250-11EC-4317-A7C3-DBCE93A0F976}" type="datetimeFigureOut">
              <a:rPr lang="fr-FR" smtClean="0"/>
              <a:pPr/>
              <a:t>31/12/2024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303BD985-4632-4E8C-8BDC-BF0C1969D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B607A466-93C4-480A-BCDD-180A70C2D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5EC3B-2132-4986-A70C-757B801BF4D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706590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FC98A2EC-7FAE-4AC1-A701-ED3D9B694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36811040-97E4-4274-A41F-4B9CD9334A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CCB7147C-BBA0-45C9-9C0E-902405156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BE250-11EC-4317-A7C3-DBCE93A0F976}" type="datetimeFigureOut">
              <a:rPr lang="fr-FR" smtClean="0"/>
              <a:pPr/>
              <a:t>31/12/2024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9B96A73B-9187-43F6-99C8-4FA139B3C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CB3AED76-45CA-4632-A0AF-C9AE40FBC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5EC3B-2132-4986-A70C-757B801BF4D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20230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ED7190A4-621C-43FD-98E2-852086B57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7CABD32-DD6F-4DC1-B9F7-F3C47A7995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ADB129D4-006A-45EA-9704-93938DFB04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816FDCEC-CBC0-41FB-BFC7-261A190A0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BE250-11EC-4317-A7C3-DBCE93A0F976}" type="datetimeFigureOut">
              <a:rPr lang="fr-FR" smtClean="0"/>
              <a:pPr/>
              <a:t>31/12/2024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AC5F01B7-D845-4C93-BE7B-3D56DF4C7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E4C0A45A-5735-4F94-BFEF-5D4CC9A3B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5EC3B-2132-4986-A70C-757B801BF4D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101192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32C256EC-F118-4AEE-BAF9-524BD7586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377EFB84-2254-4778-B449-DE2830552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11C7F29D-4294-4B4F-91E8-91A20E8ED3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="" xmlns:a16="http://schemas.microsoft.com/office/drawing/2014/main" id="{649C4685-96DA-4EC0-BCFE-D4F4452966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="" xmlns:a16="http://schemas.microsoft.com/office/drawing/2014/main" id="{89ADB782-3A17-4EFE-8D58-BFC79152F0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="" xmlns:a16="http://schemas.microsoft.com/office/drawing/2014/main" id="{14A69DB1-F26A-492B-8655-517AA9985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BE250-11EC-4317-A7C3-DBCE93A0F976}" type="datetimeFigureOut">
              <a:rPr lang="fr-FR" smtClean="0"/>
              <a:pPr/>
              <a:t>31/12/2024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="" xmlns:a16="http://schemas.microsoft.com/office/drawing/2014/main" id="{CB7B2E3A-D796-4F30-A95B-A589B4EFB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="" xmlns:a16="http://schemas.microsoft.com/office/drawing/2014/main" id="{2CA9893E-DE7D-4700-8187-881708BB7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5EC3B-2132-4986-A70C-757B801BF4D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438562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3CB0731E-95F5-4E5C-8AC9-D294883FD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="" xmlns:a16="http://schemas.microsoft.com/office/drawing/2014/main" id="{98D92C23-8F36-4A4C-AE63-57A66E6DA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BE250-11EC-4317-A7C3-DBCE93A0F976}" type="datetimeFigureOut">
              <a:rPr lang="fr-FR" smtClean="0"/>
              <a:pPr/>
              <a:t>31/12/2024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CBC3A172-9042-42B7-8A36-FAE235655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871FCB61-1D92-489E-8D00-A3B37C280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5EC3B-2132-4986-A70C-757B801BF4D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757980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="" xmlns:a16="http://schemas.microsoft.com/office/drawing/2014/main" id="{3BC44CB4-F88E-4C6D-94B3-F2B21E818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BE250-11EC-4317-A7C3-DBCE93A0F976}" type="datetimeFigureOut">
              <a:rPr lang="fr-FR" smtClean="0"/>
              <a:pPr/>
              <a:t>31/12/2024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="" xmlns:a16="http://schemas.microsoft.com/office/drawing/2014/main" id="{362459B5-66C5-4779-AE52-7E9B48E39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="" xmlns:a16="http://schemas.microsoft.com/office/drawing/2014/main" id="{34D903B6-6EF7-4293-B952-70D333710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5EC3B-2132-4986-A70C-757B801BF4D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597723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599421A7-30B7-4245-9F52-A26C8ACA9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8F757370-B3B1-4DD1-A773-234B1F25F3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37082EC2-FFEB-4560-9726-86B5F4531A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C259BCFE-6E96-463A-8851-CE505A689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BE250-11EC-4317-A7C3-DBCE93A0F976}" type="datetimeFigureOut">
              <a:rPr lang="fr-FR" smtClean="0"/>
              <a:pPr/>
              <a:t>31/12/2024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4173C4FC-551A-4AC8-84E9-F4D2B7CE4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6A9EA56B-BD23-4856-9C18-13838ABD4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5EC3B-2132-4986-A70C-757B801BF4D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646006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9D1C8F87-20C0-48DE-B8D3-E984F5883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="" xmlns:a16="http://schemas.microsoft.com/office/drawing/2014/main" id="{4BFA2E1B-A450-40DE-91D8-48CC2E107F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E40858B2-D694-4516-A397-2B331DA882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AC543008-0CF2-4FF4-A99A-36BFEDA24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BE250-11EC-4317-A7C3-DBCE93A0F976}" type="datetimeFigureOut">
              <a:rPr lang="fr-FR" smtClean="0"/>
              <a:pPr/>
              <a:t>31/12/2024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716895F6-7166-4344-AB99-D5A1E813C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346AF09C-E0E8-4764-8C79-318B46238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5EC3B-2132-4986-A70C-757B801BF4D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290157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="" xmlns:a16="http://schemas.microsoft.com/office/drawing/2014/main" id="{6C96DEF4-9904-446E-BA7F-AF8AA91A2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A45FFCAA-A04E-4531-91D0-7EE0161FE1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BE87CD03-0D6F-4845-9404-64BA96D9B0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BE250-11EC-4317-A7C3-DBCE93A0F976}" type="datetimeFigureOut">
              <a:rPr lang="fr-FR" smtClean="0"/>
              <a:pPr/>
              <a:t>31/12/2024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7B3B0F17-E736-4A73-B3FD-4FC48F4D1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9E378ADD-09CB-46DF-92A8-F603FA52A1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5EC3B-2132-4986-A70C-757B801BF4D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0606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651D65EF-F32F-4C77-B65B-D96AB94BB82C}"/>
              </a:ext>
            </a:extLst>
          </p:cNvPr>
          <p:cNvSpPr/>
          <p:nvPr/>
        </p:nvSpPr>
        <p:spPr>
          <a:xfrm>
            <a:off x="595268" y="2468774"/>
            <a:ext cx="61484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/>
              <a:t>1. Présentation de l’objectif de ce travail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B1F0C783-385C-4C04-85DD-A33E32F0AFA9}"/>
              </a:ext>
            </a:extLst>
          </p:cNvPr>
          <p:cNvSpPr txBox="1"/>
          <p:nvPr/>
        </p:nvSpPr>
        <p:spPr>
          <a:xfrm>
            <a:off x="181232" y="235501"/>
            <a:ext cx="120107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fr-FR" sz="4400" dirty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Démarrage direct des </a:t>
            </a:r>
            <a:r>
              <a:rPr lang="fr-FR" sz="4400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moteurs asynchrones</a:t>
            </a:r>
            <a:endParaRPr lang="fr-FR" sz="4400" dirty="0">
              <a:solidFill>
                <a:srgbClr val="FF000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5AE28725-6AD7-4F3B-BAE1-2F9B23DEBC4A}"/>
              </a:ext>
            </a:extLst>
          </p:cNvPr>
          <p:cNvSpPr/>
          <p:nvPr/>
        </p:nvSpPr>
        <p:spPr>
          <a:xfrm>
            <a:off x="181232" y="1607387"/>
            <a:ext cx="48098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u="sng" dirty="0"/>
              <a:t>Phase 1: Préparation du travail </a:t>
            </a:r>
          </a:p>
        </p:txBody>
      </p:sp>
    </p:spTree>
    <p:extLst>
      <p:ext uri="{BB962C8B-B14F-4D97-AF65-F5344CB8AC3E}">
        <p14:creationId xmlns="" xmlns:p14="http://schemas.microsoft.com/office/powerpoint/2010/main" val="3624384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95947D58-1594-4A9B-BE84-9BBC55D19D43}"/>
              </a:ext>
            </a:extLst>
          </p:cNvPr>
          <p:cNvSpPr txBox="1"/>
          <p:nvPr/>
        </p:nvSpPr>
        <p:spPr>
          <a:xfrm>
            <a:off x="781050" y="939999"/>
            <a:ext cx="4038600" cy="13672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Situation de travail 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technicien positionne la pince ampèremétrique sur le conducteur et les deux cordons de mesure sur le bornier.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="" xmlns:a16="http://schemas.microsoft.com/office/drawing/2014/main" id="{E4682475-F58D-4A6C-BC69-D57EF232EAAD}"/>
              </a:ext>
            </a:extLst>
          </p:cNvPr>
          <p:cNvSpPr txBox="1"/>
          <p:nvPr/>
        </p:nvSpPr>
        <p:spPr>
          <a:xfrm>
            <a:off x="7734300" y="994966"/>
            <a:ext cx="3886200" cy="12573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4" name="Ellipse 13">
            <a:extLst>
              <a:ext uri="{FF2B5EF4-FFF2-40B4-BE49-F238E27FC236}">
                <a16:creationId xmlns="" xmlns:a16="http://schemas.microsoft.com/office/drawing/2014/main" id="{B9F06A91-DE9C-43FF-BB60-24400EFFD0F9}"/>
              </a:ext>
            </a:extLst>
          </p:cNvPr>
          <p:cNvSpPr/>
          <p:nvPr/>
        </p:nvSpPr>
        <p:spPr>
          <a:xfrm>
            <a:off x="2000250" y="2819400"/>
            <a:ext cx="8648700" cy="154086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>
            <a:extLst>
              <a:ext uri="{FF2B5EF4-FFF2-40B4-BE49-F238E27FC236}">
                <a16:creationId xmlns="" xmlns:a16="http://schemas.microsoft.com/office/drawing/2014/main" id="{5A4A3E93-E51D-4886-8C0B-F8274E87804E}"/>
              </a:ext>
            </a:extLst>
          </p:cNvPr>
          <p:cNvSpPr/>
          <p:nvPr/>
        </p:nvSpPr>
        <p:spPr>
          <a:xfrm>
            <a:off x="2128837" y="3028951"/>
            <a:ext cx="4953000" cy="10858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>
            <a:extLst>
              <a:ext uri="{FF2B5EF4-FFF2-40B4-BE49-F238E27FC236}">
                <a16:creationId xmlns="" xmlns:a16="http://schemas.microsoft.com/office/drawing/2014/main" id="{8F0B6011-272F-41A3-A7C8-7728F4A11388}"/>
              </a:ext>
            </a:extLst>
          </p:cNvPr>
          <p:cNvSpPr/>
          <p:nvPr/>
        </p:nvSpPr>
        <p:spPr>
          <a:xfrm>
            <a:off x="5562600" y="3028951"/>
            <a:ext cx="4953000" cy="10858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AutoShape 31">
            <a:extLst>
              <a:ext uri="{FF2B5EF4-FFF2-40B4-BE49-F238E27FC236}">
                <a16:creationId xmlns="" xmlns:a16="http://schemas.microsoft.com/office/drawing/2014/main" id="{9325C2F0-38E2-4BC7-8C05-D88BC314D9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0287" y="3438524"/>
            <a:ext cx="428625" cy="476250"/>
          </a:xfrm>
          <a:prstGeom prst="irregularSeal2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cxnSp>
        <p:nvCxnSpPr>
          <p:cNvPr id="19" name="Connecteur droit 18">
            <a:extLst>
              <a:ext uri="{FF2B5EF4-FFF2-40B4-BE49-F238E27FC236}">
                <a16:creationId xmlns="" xmlns:a16="http://schemas.microsoft.com/office/drawing/2014/main" id="{5E144B4A-D167-4989-9312-440729185D7C}"/>
              </a:ext>
            </a:extLst>
          </p:cNvPr>
          <p:cNvCxnSpPr/>
          <p:nvPr/>
        </p:nvCxnSpPr>
        <p:spPr>
          <a:xfrm>
            <a:off x="4953000" y="2307233"/>
            <a:ext cx="1009650" cy="13694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="" xmlns:a16="http://schemas.microsoft.com/office/drawing/2014/main" id="{441A7EDD-F80D-4232-884F-FBC01EAA88A2}"/>
              </a:ext>
            </a:extLst>
          </p:cNvPr>
          <p:cNvCxnSpPr>
            <a:cxnSpLocks/>
          </p:cNvCxnSpPr>
          <p:nvPr/>
        </p:nvCxnSpPr>
        <p:spPr>
          <a:xfrm flipH="1">
            <a:off x="6762750" y="2307233"/>
            <a:ext cx="785812" cy="13705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>
            <a:extLst>
              <a:ext uri="{FF2B5EF4-FFF2-40B4-BE49-F238E27FC236}">
                <a16:creationId xmlns="" xmlns:a16="http://schemas.microsoft.com/office/drawing/2014/main" id="{C2277A13-6BFA-4A2E-A276-667211216102}"/>
              </a:ext>
            </a:extLst>
          </p:cNvPr>
          <p:cNvSpPr txBox="1"/>
          <p:nvPr/>
        </p:nvSpPr>
        <p:spPr>
          <a:xfrm>
            <a:off x="7734300" y="994964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Evénements dangereux :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="" xmlns:a16="http://schemas.microsoft.com/office/drawing/2014/main" id="{ADFDCA24-77C3-4202-A60B-C346A85CC712}"/>
              </a:ext>
            </a:extLst>
          </p:cNvPr>
          <p:cNvSpPr txBox="1"/>
          <p:nvPr/>
        </p:nvSpPr>
        <p:spPr>
          <a:xfrm>
            <a:off x="2595562" y="3250748"/>
            <a:ext cx="2471736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Phénomène dangereux :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="" xmlns:a16="http://schemas.microsoft.com/office/drawing/2014/main" id="{A4EF8133-6817-4B23-8938-59F87A8CD6ED}"/>
              </a:ext>
            </a:extLst>
          </p:cNvPr>
          <p:cNvSpPr txBox="1"/>
          <p:nvPr/>
        </p:nvSpPr>
        <p:spPr>
          <a:xfrm>
            <a:off x="7229474" y="3158223"/>
            <a:ext cx="2471736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Personnes: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="" xmlns:a16="http://schemas.microsoft.com/office/drawing/2014/main" id="{128CE6D2-536F-4DC1-9ED4-0E0CEDA57136}"/>
              </a:ext>
            </a:extLst>
          </p:cNvPr>
          <p:cNvSpPr txBox="1"/>
          <p:nvPr/>
        </p:nvSpPr>
        <p:spPr>
          <a:xfrm>
            <a:off x="6950867" y="4417959"/>
            <a:ext cx="302895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Moyens d’évitement : 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="" xmlns:a16="http://schemas.microsoft.com/office/drawing/2014/main" id="{0EB3FA47-DA95-48CD-96E9-1D78285435C7}"/>
              </a:ext>
            </a:extLst>
          </p:cNvPr>
          <p:cNvSpPr txBox="1"/>
          <p:nvPr/>
        </p:nvSpPr>
        <p:spPr>
          <a:xfrm>
            <a:off x="2933700" y="5125533"/>
            <a:ext cx="302895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Dommages: 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AutoShape 29">
            <a:extLst>
              <a:ext uri="{FF2B5EF4-FFF2-40B4-BE49-F238E27FC236}">
                <a16:creationId xmlns="" xmlns:a16="http://schemas.microsoft.com/office/drawing/2014/main" id="{2DEC9BAA-8FAE-46F2-A5B3-B1D1C4CF3A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2674" y="4114801"/>
            <a:ext cx="381000" cy="1074738"/>
          </a:xfrm>
          <a:prstGeom prst="downArrow">
            <a:avLst>
              <a:gd name="adj1" fmla="val 40944"/>
              <a:gd name="adj2" fmla="val 31369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cxnSp>
        <p:nvCxnSpPr>
          <p:cNvPr id="1028" name="AutoShape 32">
            <a:extLst>
              <a:ext uri="{FF2B5EF4-FFF2-40B4-BE49-F238E27FC236}">
                <a16:creationId xmlns="" xmlns:a16="http://schemas.microsoft.com/office/drawing/2014/main" id="{34776D2B-BBCA-4FC2-81CC-4B592FA41E24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6029324" y="4541098"/>
            <a:ext cx="647700" cy="252413"/>
          </a:xfrm>
          <a:prstGeom prst="straightConnector1">
            <a:avLst/>
          </a:prstGeom>
          <a:noFill/>
          <a:ln w="5715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32" name="Rectangle 31">
            <a:extLst>
              <a:ext uri="{FF2B5EF4-FFF2-40B4-BE49-F238E27FC236}">
                <a16:creationId xmlns="" xmlns:a16="http://schemas.microsoft.com/office/drawing/2014/main" id="{0716A511-B708-42F9-BF36-B4D2E6E63824}"/>
              </a:ext>
            </a:extLst>
          </p:cNvPr>
          <p:cNvSpPr/>
          <p:nvPr/>
        </p:nvSpPr>
        <p:spPr>
          <a:xfrm>
            <a:off x="204743" y="160696"/>
            <a:ext cx="834870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/>
              <a:t>2. Analyse du risque en lien avec la prise de mesures</a:t>
            </a:r>
          </a:p>
        </p:txBody>
      </p:sp>
    </p:spTree>
    <p:extLst>
      <p:ext uri="{BB962C8B-B14F-4D97-AF65-F5344CB8AC3E}">
        <p14:creationId xmlns="" xmlns:p14="http://schemas.microsoft.com/office/powerpoint/2010/main" val="3056368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33A7F82B-F19D-44C2-ADFC-8F9130B7BEEB}"/>
              </a:ext>
            </a:extLst>
          </p:cNvPr>
          <p:cNvSpPr/>
          <p:nvPr/>
        </p:nvSpPr>
        <p:spPr>
          <a:xfrm>
            <a:off x="338093" y="294046"/>
            <a:ext cx="91678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/>
              <a:t>3. Niveaux des tensions présents dans l’armoire électrique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595A1AD5-0DA4-4396-A704-66A271BA2C0E}"/>
              </a:ext>
            </a:extLst>
          </p:cNvPr>
          <p:cNvSpPr/>
          <p:nvPr/>
        </p:nvSpPr>
        <p:spPr>
          <a:xfrm>
            <a:off x="338093" y="2905780"/>
            <a:ext cx="91678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/>
              <a:t>4. Titre de la personne habilitée à réaliser ces mesures</a:t>
            </a:r>
          </a:p>
        </p:txBody>
      </p:sp>
    </p:spTree>
    <p:extLst>
      <p:ext uri="{BB962C8B-B14F-4D97-AF65-F5344CB8AC3E}">
        <p14:creationId xmlns="" xmlns:p14="http://schemas.microsoft.com/office/powerpoint/2010/main" val="2161449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BAA15FF6-1A43-4E65-BD30-B202CA7C27DE}"/>
              </a:ext>
            </a:extLst>
          </p:cNvPr>
          <p:cNvSpPr/>
          <p:nvPr/>
        </p:nvSpPr>
        <p:spPr>
          <a:xfrm>
            <a:off x="357143" y="166040"/>
            <a:ext cx="1052040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/>
              <a:t>5. Je positionne les appareils de mesure sur le schéma électrique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="" xmlns:a16="http://schemas.microsoft.com/office/drawing/2014/main" id="{9F071C6A-D82B-49CD-9E86-8B36449501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2800" y="1962258"/>
            <a:ext cx="1574252" cy="658200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="" xmlns:a16="http://schemas.microsoft.com/office/drawing/2014/main" id="{4450E526-D685-4667-9CE5-4A2EB618D5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3139491"/>
            <a:ext cx="1790950" cy="200053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="" xmlns:a16="http://schemas.microsoft.com/office/drawing/2014/main" id="{1364238B-130F-4392-84C2-A02CD64D62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3551569"/>
            <a:ext cx="1781424" cy="200053"/>
          </a:xfrm>
          <a:prstGeom prst="rect">
            <a:avLst/>
          </a:prstGeom>
        </p:spPr>
      </p:pic>
      <p:sp>
        <p:nvSpPr>
          <p:cNvPr id="17" name="ZoneTexte 16">
            <a:extLst>
              <a:ext uri="{FF2B5EF4-FFF2-40B4-BE49-F238E27FC236}">
                <a16:creationId xmlns="" xmlns:a16="http://schemas.microsoft.com/office/drawing/2014/main" id="{6D5AC941-B537-43F2-8765-84C6869F42FC}"/>
              </a:ext>
            </a:extLst>
          </p:cNvPr>
          <p:cNvSpPr txBox="1"/>
          <p:nvPr/>
        </p:nvSpPr>
        <p:spPr>
          <a:xfrm>
            <a:off x="357143" y="1190560"/>
            <a:ext cx="6032779" cy="5078313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i="1" dirty="0"/>
              <a:t>Je colle dans cet espace la capture d’écran du schéma électrique du système. </a:t>
            </a:r>
          </a:p>
          <a:p>
            <a:r>
              <a:rPr lang="fr-FR" i="1" dirty="0"/>
              <a:t>Je positionne les accessoires associés à l’appareil de mesure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21" name="Image 20">
            <a:extLst>
              <a:ext uri="{FF2B5EF4-FFF2-40B4-BE49-F238E27FC236}">
                <a16:creationId xmlns="" xmlns:a16="http://schemas.microsoft.com/office/drawing/2014/main" id="{4E5729F7-C736-48A6-B6FB-13AEDE192B2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9900" y="1416050"/>
            <a:ext cx="2730500" cy="27305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74795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7FC1114E-2B05-4D5D-B9F6-E4348D9C7F1E}"/>
              </a:ext>
            </a:extLst>
          </p:cNvPr>
          <p:cNvSpPr txBox="1"/>
          <p:nvPr/>
        </p:nvSpPr>
        <p:spPr>
          <a:xfrm>
            <a:off x="476250" y="449311"/>
            <a:ext cx="1102995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buSzPts val="1200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Ordre chronologique des opérations qui conduiront à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mesure de la puissance et du courant de démarrage du système en toute sécurité.  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D59CB3A7-FC8B-4661-928F-344FDE52DD76}"/>
              </a:ext>
            </a:extLst>
          </p:cNvPr>
          <p:cNvSpPr txBox="1"/>
          <p:nvPr/>
        </p:nvSpPr>
        <p:spPr>
          <a:xfrm>
            <a:off x="757236" y="4224142"/>
            <a:ext cx="6924675" cy="37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buSzPts val="1200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 J’o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uvre le sectionneur principal (situé à l’extérieur de l’armoire)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="" xmlns:a16="http://schemas.microsoft.com/office/drawing/2014/main" id="{45AB10C9-E112-4532-AE7E-EBFBCD8EF1C8}"/>
              </a:ext>
            </a:extLst>
          </p:cNvPr>
          <p:cNvSpPr txBox="1"/>
          <p:nvPr/>
        </p:nvSpPr>
        <p:spPr>
          <a:xfrm>
            <a:off x="6096000" y="2427179"/>
            <a:ext cx="4057650" cy="37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buSzPts val="1200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 Je fais une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VAT en aval de ……………….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="" xmlns:a16="http://schemas.microsoft.com/office/drawing/2014/main" id="{2582860C-F157-464A-8BE1-EC62B7A7C13F}"/>
              </a:ext>
            </a:extLst>
          </p:cNvPr>
          <p:cNvSpPr txBox="1"/>
          <p:nvPr/>
        </p:nvSpPr>
        <p:spPr>
          <a:xfrm>
            <a:off x="790575" y="1650425"/>
            <a:ext cx="4057650" cy="37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buSzPts val="1200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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m’équipe de mes EPI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="" xmlns:a16="http://schemas.microsoft.com/office/drawing/2014/main" id="{63DFBDD5-9D0C-41DB-A39B-383DDCF88799}"/>
              </a:ext>
            </a:extLst>
          </p:cNvPr>
          <p:cNvSpPr txBox="1"/>
          <p:nvPr/>
        </p:nvSpPr>
        <p:spPr>
          <a:xfrm>
            <a:off x="4252912" y="1709317"/>
            <a:ext cx="4057650" cy="37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buSzPts val="1200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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retire mes EPI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="" xmlns:a16="http://schemas.microsoft.com/office/drawing/2014/main" id="{531C2147-2DDB-4894-BD20-33561AC17B6A}"/>
              </a:ext>
            </a:extLst>
          </p:cNvPr>
          <p:cNvSpPr txBox="1"/>
          <p:nvPr/>
        </p:nvSpPr>
        <p:spPr>
          <a:xfrm>
            <a:off x="790575" y="2427179"/>
            <a:ext cx="4591050" cy="37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buSzPts val="1200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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positionne la pince ampèremétrique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="" xmlns:a16="http://schemas.microsoft.com/office/drawing/2014/main" id="{633D8B6C-C735-4CCC-985A-82E1766A1092}"/>
              </a:ext>
            </a:extLst>
          </p:cNvPr>
          <p:cNvSpPr txBox="1"/>
          <p:nvPr/>
        </p:nvSpPr>
        <p:spPr>
          <a:xfrm>
            <a:off x="8220075" y="1692775"/>
            <a:ext cx="4057650" cy="37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buSzPts val="1200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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m’équipe de mes EPI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="" xmlns:a16="http://schemas.microsoft.com/office/drawing/2014/main" id="{6CDDC4A9-AE40-40AF-9C7E-59298834954E}"/>
              </a:ext>
            </a:extLst>
          </p:cNvPr>
          <p:cNvSpPr txBox="1"/>
          <p:nvPr/>
        </p:nvSpPr>
        <p:spPr>
          <a:xfrm>
            <a:off x="757236" y="3620363"/>
            <a:ext cx="7562851" cy="37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buSzPts val="1200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 Je ferme le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du sectionneur principal (situé à l’extérieur de l’armoire)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="" xmlns:a16="http://schemas.microsoft.com/office/drawing/2014/main" id="{4BD51E6A-A0E0-4373-9EA9-B4C2609B7FB2}"/>
              </a:ext>
            </a:extLst>
          </p:cNvPr>
          <p:cNvSpPr txBox="1"/>
          <p:nvPr/>
        </p:nvSpPr>
        <p:spPr>
          <a:xfrm>
            <a:off x="723900" y="2918189"/>
            <a:ext cx="9648827" cy="37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buSzPts val="1200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 Je positionne les cordons de mesure sur …………………….pendant le fonctionnement du système 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42945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3F5FE301-7837-4491-8214-7ADFE252AB68}"/>
              </a:ext>
            </a:extLst>
          </p:cNvPr>
          <p:cNvSpPr/>
          <p:nvPr/>
        </p:nvSpPr>
        <p:spPr>
          <a:xfrm>
            <a:off x="162181" y="254837"/>
            <a:ext cx="52765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u="sng" dirty="0"/>
              <a:t>Phase 2: Réalisation du travail.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7CFE0B54-388B-48DD-8B9F-B8B73035F0B6}"/>
              </a:ext>
            </a:extLst>
          </p:cNvPr>
          <p:cNvSpPr txBox="1"/>
          <p:nvPr/>
        </p:nvSpPr>
        <p:spPr>
          <a:xfrm>
            <a:off x="1011115" y="1141150"/>
            <a:ext cx="6101860" cy="3886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fr-FR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ourbe du courant de démarrage du moteur.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6669398F-A30B-4059-9A2B-C5C837478662}"/>
              </a:ext>
            </a:extLst>
          </p:cNvPr>
          <p:cNvSpPr txBox="1"/>
          <p:nvPr/>
        </p:nvSpPr>
        <p:spPr>
          <a:xfrm>
            <a:off x="2215662" y="2268415"/>
            <a:ext cx="8071338" cy="2585323"/>
          </a:xfrm>
          <a:prstGeom prst="rect">
            <a:avLst/>
          </a:prstGeom>
          <a:noFill/>
          <a:ln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/>
              <a:t>Insérez dans cette zone la courbe obtenue en mode </a:t>
            </a:r>
            <a:r>
              <a:rPr lang="fr-FR" dirty="0" err="1"/>
              <a:t>Inrush</a:t>
            </a:r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017047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="" xmlns:a16="http://schemas.microsoft.com/office/drawing/2014/main" id="{2A1EAEA1-7FED-4A4B-BA40-0C4B97092B5E}"/>
              </a:ext>
            </a:extLst>
          </p:cNvPr>
          <p:cNvSpPr txBox="1"/>
          <p:nvPr/>
        </p:nvSpPr>
        <p:spPr>
          <a:xfrm>
            <a:off x="747344" y="648781"/>
            <a:ext cx="8071337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 C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ourbe de la puissance instantanée lors du démarrage et en régime établi.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BC9A97C8-491B-4F42-B641-6A6D5DA7D4BE}"/>
              </a:ext>
            </a:extLst>
          </p:cNvPr>
          <p:cNvSpPr txBox="1"/>
          <p:nvPr/>
        </p:nvSpPr>
        <p:spPr>
          <a:xfrm>
            <a:off x="1951892" y="1776046"/>
            <a:ext cx="8071338" cy="2585323"/>
          </a:xfrm>
          <a:prstGeom prst="rect">
            <a:avLst/>
          </a:prstGeom>
          <a:noFill/>
          <a:ln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/>
              <a:t>Insérez dans cette zone la courbe obtenue en mode temps réel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20861216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617</TotalTime>
  <Words>248</Words>
  <Application>Microsoft Office PowerPoint</Application>
  <PresentationFormat>Personnalisé</PresentationFormat>
  <Paragraphs>55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Fab</dc:creator>
  <cp:lastModifiedBy>silvio lala</cp:lastModifiedBy>
  <cp:revision>43</cp:revision>
  <dcterms:created xsi:type="dcterms:W3CDTF">2020-06-12T13:35:17Z</dcterms:created>
  <dcterms:modified xsi:type="dcterms:W3CDTF">2024-12-31T16:57:07Z</dcterms:modified>
</cp:coreProperties>
</file>