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4" r:id="rId2"/>
    <p:sldMasterId id="2147483757" r:id="rId3"/>
    <p:sldMasterId id="2147483660" r:id="rId4"/>
  </p:sldMasterIdLst>
  <p:notesMasterIdLst>
    <p:notesMasterId r:id="rId24"/>
  </p:notesMasterIdLst>
  <p:handoutMasterIdLst>
    <p:handoutMasterId r:id="rId25"/>
  </p:handoutMasterIdLst>
  <p:sldIdLst>
    <p:sldId id="278" r:id="rId5"/>
    <p:sldId id="258" r:id="rId6"/>
    <p:sldId id="286" r:id="rId7"/>
    <p:sldId id="332" r:id="rId8"/>
    <p:sldId id="351" r:id="rId9"/>
    <p:sldId id="352" r:id="rId10"/>
    <p:sldId id="318" r:id="rId11"/>
    <p:sldId id="279" r:id="rId12"/>
    <p:sldId id="306" r:id="rId13"/>
    <p:sldId id="361" r:id="rId14"/>
    <p:sldId id="319" r:id="rId15"/>
    <p:sldId id="360" r:id="rId16"/>
    <p:sldId id="307" r:id="rId17"/>
    <p:sldId id="365" r:id="rId18"/>
    <p:sldId id="364" r:id="rId19"/>
    <p:sldId id="366" r:id="rId20"/>
    <p:sldId id="321" r:id="rId21"/>
    <p:sldId id="362" r:id="rId22"/>
    <p:sldId id="36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urel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FFFF"/>
    <a:srgbClr val="D7F0FD"/>
    <a:srgbClr val="FF9966"/>
    <a:srgbClr val="FFCC00"/>
    <a:srgbClr val="0000CC"/>
    <a:srgbClr val="009900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0502" autoAdjust="0"/>
  </p:normalViewPr>
  <p:slideViewPr>
    <p:cSldViewPr snapToGrid="0">
      <p:cViewPr varScale="1">
        <p:scale>
          <a:sx n="73" d="100"/>
          <a:sy n="73" d="100"/>
        </p:scale>
        <p:origin x="78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A718-8771-43EC-8E10-7E25B7C201A8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BC828-4D14-4CE3-92E1-BC87B095CA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66A5-F4B0-41EB-BADF-16DAE73E3359}" type="datetimeFigureOut">
              <a:rPr lang="fr-FR" smtClean="0"/>
              <a:pPr/>
              <a:t>10/01/2021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CC349-F3FC-4150-9DC7-471915DEDE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D58227-5A05-4C0E-B443-9E8C57AB92C2}" type="slidenum">
              <a:rPr lang="fr-FR"/>
              <a:pPr/>
              <a:t>2</a:t>
            </a:fld>
            <a:endParaRPr lang="fr-FR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2A88C-393E-4A49-99E3-2F0CAAD23F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v.ac-montpellier.fr/annuaire/img/logo-academi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45224"/>
            <a:ext cx="1296144" cy="8243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02/12/2012 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19D6-A922-4998-8E6E-2C877CB15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0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776C-336C-4BC9-B628-D491413D41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02/12/2012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F788-36F9-4139-9C84-96396E0ECA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r-FR"/>
              <a:t>02/12/2012 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23728" y="6376243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Formation des formateurs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ttestation%20de%201ere%20etape%20de%20consignation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Attestation%20de%20consignation.doc" TargetMode="Externa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ECAD4BF-B6AF-4F09-BD59-98413EF3E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74" y="1038261"/>
            <a:ext cx="8336526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689" tIns="34290" rIns="121406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300" b="1" dirty="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Lycée des sciences et technologies Dhuoda</a:t>
            </a:r>
            <a:endParaRPr lang="fr-FR" altLang="fr-FR" sz="3300" b="1" dirty="0">
              <a:latin typeface="Arial" panose="020B0604020202020204" pitchFamily="34" charset="0"/>
            </a:endParaRPr>
          </a:p>
        </p:txBody>
      </p:sp>
      <p:pic>
        <p:nvPicPr>
          <p:cNvPr id="5" name="Image 5" descr="Lycée Dhuoda - Valentin Rizard - Graphiste à Nîmes">
            <a:extLst>
              <a:ext uri="{FF2B5EF4-FFF2-40B4-BE49-F238E27FC236}">
                <a16:creationId xmlns:a16="http://schemas.microsoft.com/office/drawing/2014/main" id="{0E0A81C1-9300-45A2-9240-E4211ED7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44" y="1720031"/>
            <a:ext cx="3708187" cy="24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23F012D-2135-47E3-B6E0-2AE3F08C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14" y="4219280"/>
            <a:ext cx="5633047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300" b="1" dirty="0">
                <a:latin typeface="Arial" panose="020B0604020202020204" pitchFamily="34" charset="0"/>
                <a:ea typeface="Arial" panose="020B0604020202020204" pitchFamily="34" charset="0"/>
              </a:rPr>
              <a:t>DOSSIER </a:t>
            </a:r>
            <a:r>
              <a:rPr lang="fr-FR" altLang="fr-FR" sz="3300" b="1">
                <a:latin typeface="Arial" panose="020B0604020202020204" pitchFamily="34" charset="0"/>
                <a:ea typeface="Arial" panose="020B0604020202020204" pitchFamily="34" charset="0"/>
              </a:rPr>
              <a:t>Ressource Santé-Sécurité</a:t>
            </a:r>
            <a:endParaRPr lang="fr-FR" altLang="fr-FR" sz="3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5E5B02A-42E6-4FC8-8541-1806A7F11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33221"/>
              </p:ext>
            </p:extLst>
          </p:nvPr>
        </p:nvGraphicFramePr>
        <p:xfrm>
          <a:off x="467544" y="908720"/>
          <a:ext cx="7920878" cy="4731806"/>
        </p:xfrm>
        <a:graphic>
          <a:graphicData uri="http://schemas.openxmlformats.org/drawingml/2006/table">
            <a:tbl>
              <a:tblPr/>
              <a:tblGrid>
                <a:gridCol w="174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85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kern="1200" dirty="0">
                        <a:solidFill>
                          <a:srgbClr val="0070C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39329" marR="3932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fr-FR" sz="1400" baseline="30000" dirty="0">
                          <a:latin typeface="Calibri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 caractère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Domaine de tension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Tension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 : Basse tension inférieure à 1000V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H: Haute tension supérieure à 1000V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78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400" baseline="30000" dirty="0">
                          <a:latin typeface="Calibri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 caractère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Indices du type d'opération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Travaux non électriques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0 : exécutant ou chargé de chantier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Travaux d'ordres électriques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 : exécutant d'opération d'ordre électrique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 : chargé de travaux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Consignation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C : chargé de consignation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5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Interventions basse tension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 : intervention générale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8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 : intervention de remplacement et de raccordement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56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fr-FR" sz="1400" baseline="30000" dirty="0">
                          <a:latin typeface="Calibri"/>
                          <a:ea typeface="Times New Roman"/>
                          <a:cs typeface="Arial"/>
                        </a:rPr>
                        <a:t>ème</a:t>
                      </a:r>
                      <a:r>
                        <a:rPr lang="fr-FR" sz="1400" baseline="0" dirty="0">
                          <a:latin typeface="Calibri"/>
                          <a:ea typeface="Times New Roman"/>
                          <a:cs typeface="Arial"/>
                        </a:rPr>
                        <a:t> caractère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fr-FR" sz="1400">
                          <a:latin typeface="Calibri"/>
                          <a:ea typeface="Times New Roman"/>
                          <a:cs typeface="Arial"/>
                        </a:rPr>
                        <a:t>ature 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des opérations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Additionnelles aux travaux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V : travaux réalisés au voisinage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6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T : travaux sous tension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 : travaux de nettoyage sous tension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X : opération spéciale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8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Attribut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Opération spécifique BT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BE : essais, vérification, mesurage, manœuvre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8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Arial"/>
                        </a:rPr>
                        <a:t>Opération spécifique HT</a:t>
                      </a:r>
                      <a:endParaRPr lang="fr-FR" sz="1400" dirty="0">
                        <a:latin typeface="Times New Roman"/>
                        <a:ea typeface="Times New Roman"/>
                      </a:endParaRPr>
                    </a:p>
                  </a:txBody>
                  <a:tcPr marL="39329" marR="39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HE : essais, vérification, mesurage, manœuvre</a:t>
                      </a:r>
                    </a:p>
                  </a:txBody>
                  <a:tcPr marL="216000" marR="3932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B72E0B7-07E0-40ED-B0CE-787C9469326A}"/>
              </a:ext>
            </a:extLst>
          </p:cNvPr>
          <p:cNvSpPr txBox="1"/>
          <p:nvPr/>
        </p:nvSpPr>
        <p:spPr>
          <a:xfrm>
            <a:off x="156754" y="427949"/>
            <a:ext cx="8519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kern="1200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Les symboles d'habilitation électrique: NFC 18-510</a:t>
            </a:r>
          </a:p>
        </p:txBody>
      </p:sp>
    </p:spTree>
    <p:extLst>
      <p:ext uri="{BB962C8B-B14F-4D97-AF65-F5344CB8AC3E}">
        <p14:creationId xmlns:p14="http://schemas.microsoft.com/office/powerpoint/2010/main" val="335142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6754" y="1108482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70C0"/>
                </a:solidFill>
              </a:rPr>
              <a:t>Que fait un chargé de Travaux 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834" y="2452472"/>
            <a:ext cx="1872208" cy="19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Quelles sont mes limites lors d’un travail.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03D713-0590-4FF5-B55A-DB2618E550D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250825" y="6237288"/>
            <a:ext cx="86391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200" kern="1200">
                <a:solidFill>
                  <a:srgbClr val="898989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fr-FR"/>
              <a:t>02/12/2012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AC39D-3600-4EC6-A98A-EE39A03382E3}"/>
              </a:ext>
            </a:extLst>
          </p:cNvPr>
          <p:cNvSpPr/>
          <p:nvPr/>
        </p:nvSpPr>
        <p:spPr>
          <a:xfrm>
            <a:off x="1077592" y="1145297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Une personne: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342900" indent="100013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Qualifiée.</a:t>
            </a:r>
          </a:p>
          <a:p>
            <a:pPr marL="342900" indent="100013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Habilitée (B2, B2L ou H2). </a:t>
            </a:r>
          </a:p>
          <a:p>
            <a:pPr marL="442913" indent="-1778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Désignée par son employeur.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770D3-1443-420E-AF48-09A7B192817B}"/>
              </a:ext>
            </a:extLst>
          </p:cNvPr>
          <p:cNvSpPr/>
          <p:nvPr/>
        </p:nvSpPr>
        <p:spPr>
          <a:xfrm>
            <a:off x="1259632" y="3201383"/>
            <a:ext cx="9396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Qui intervient : 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	- Avant un travail hors tension.</a:t>
            </a:r>
          </a:p>
          <a:p>
            <a:r>
              <a:rPr lang="fr-FR" sz="2000" dirty="0">
                <a:solidFill>
                  <a:schemeClr val="tx1"/>
                </a:solidFill>
              </a:rPr>
              <a:t>	- Pendant un travail hors tension.</a:t>
            </a:r>
          </a:p>
          <a:p>
            <a:r>
              <a:rPr lang="fr-FR" sz="2000" dirty="0">
                <a:solidFill>
                  <a:schemeClr val="tx1"/>
                </a:solidFill>
              </a:rPr>
              <a:t>	- Après un travail hors tension.</a:t>
            </a:r>
          </a:p>
          <a:p>
            <a:r>
              <a:rPr lang="fr-FR" sz="2000" dirty="0">
                <a:solidFill>
                  <a:schemeClr val="tx1"/>
                </a:solidFill>
              </a:rPr>
              <a:t>	-  Avec un ou plusieurs exécutants.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04847E3-EDD0-4A0F-A50B-3B85B94B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45" y="1844824"/>
            <a:ext cx="2229768" cy="23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1F4C4A-3323-4556-8408-265022D5C59B}"/>
              </a:ext>
            </a:extLst>
          </p:cNvPr>
          <p:cNvSpPr/>
          <p:nvPr/>
        </p:nvSpPr>
        <p:spPr>
          <a:xfrm>
            <a:off x="6232183" y="149511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365D7-22E0-4A39-8070-0FE4782F59E9}"/>
              </a:ext>
            </a:extLst>
          </p:cNvPr>
          <p:cNvSpPr/>
          <p:nvPr/>
        </p:nvSpPr>
        <p:spPr>
          <a:xfrm>
            <a:off x="285504" y="25876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C’est qui ?</a:t>
            </a:r>
          </a:p>
        </p:txBody>
      </p:sp>
    </p:spTree>
    <p:extLst>
      <p:ext uri="{BB962C8B-B14F-4D97-AF65-F5344CB8AC3E}">
        <p14:creationId xmlns:p14="http://schemas.microsoft.com/office/powerpoint/2010/main" val="282562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ACF52-1340-4E39-AA75-394ADD50FA58}"/>
              </a:ext>
            </a:extLst>
          </p:cNvPr>
          <p:cNvSpPr/>
          <p:nvPr/>
        </p:nvSpPr>
        <p:spPr>
          <a:xfrm>
            <a:off x="1833994" y="3858199"/>
            <a:ext cx="5179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l’attestation de première </a:t>
            </a:r>
          </a:p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étape de consignation.</a:t>
            </a:r>
          </a:p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000" dirty="0">
                <a:solidFill>
                  <a:schemeClr val="tx1"/>
                </a:solidFill>
                <a:ea typeface="Arial" pitchFamily="34" charset="0"/>
                <a:cs typeface="Times New Roman" pitchFamily="18" charset="0"/>
              </a:rPr>
              <a:t>(</a:t>
            </a:r>
            <a:r>
              <a:rPr lang="fr-FR" sz="2000" dirty="0">
                <a:solidFill>
                  <a:schemeClr val="tx1"/>
                </a:solidFill>
                <a:ea typeface="Arial" pitchFamily="34" charset="0"/>
                <a:cs typeface="Times New Roman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Attestation de 1ere étape de consignation.doc</a:t>
            </a:r>
            <a:r>
              <a:rPr lang="fr-FR" sz="2000" dirty="0">
                <a:solidFill>
                  <a:schemeClr val="tx1"/>
                </a:solidFill>
                <a:ea typeface="Arial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5C1CE51-7880-4411-A6CB-C306B7D2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35" y="2227857"/>
            <a:ext cx="1728192" cy="18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Afficher l'image d'origine">
            <a:extLst>
              <a:ext uri="{FF2B5EF4-FFF2-40B4-BE49-F238E27FC236}">
                <a16:creationId xmlns:a16="http://schemas.microsoft.com/office/drawing/2014/main" id="{9A3AC4F8-5DB0-4A40-B8CD-7485104EA9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32" y="2438436"/>
            <a:ext cx="1728192" cy="14942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3529705-E9F4-43BF-8FF8-DE9030B77F4D}"/>
              </a:ext>
            </a:extLst>
          </p:cNvPr>
          <p:cNvCxnSpPr>
            <a:cxnSpLocks/>
          </p:cNvCxnSpPr>
          <p:nvPr/>
        </p:nvCxnSpPr>
        <p:spPr>
          <a:xfrm flipH="1">
            <a:off x="2733359" y="3240551"/>
            <a:ext cx="3198283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D8FF222-1526-4D82-AACA-E1C92DB1E48E}"/>
              </a:ext>
            </a:extLst>
          </p:cNvPr>
          <p:cNvSpPr/>
          <p:nvPr/>
        </p:nvSpPr>
        <p:spPr>
          <a:xfrm>
            <a:off x="593918" y="1911153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972648-2BDB-4FFD-9385-B3D59DF1273D}"/>
              </a:ext>
            </a:extLst>
          </p:cNvPr>
          <p:cNvSpPr/>
          <p:nvPr/>
        </p:nvSpPr>
        <p:spPr>
          <a:xfrm>
            <a:off x="3707904" y="1206990"/>
            <a:ext cx="2596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cs typeface="Times New Roman" pitchFamily="18" charset="0"/>
                <a:sym typeface="Wingdings" panose="05000000000000000000" pitchFamily="2" charset="2"/>
              </a:rPr>
              <a:t> </a:t>
            </a:r>
            <a:r>
              <a:rPr lang="fr-FR" sz="2000" dirty="0">
                <a:solidFill>
                  <a:srgbClr val="000000"/>
                </a:solidFill>
                <a:cs typeface="Times New Roman" pitchFamily="18" charset="0"/>
              </a:rPr>
              <a:t>Réceptionner du </a:t>
            </a:r>
            <a:r>
              <a:rPr lang="fr-FR" sz="2000" b="1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BC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7CCA6-3837-4A69-B90C-EABAFB33B301}"/>
              </a:ext>
            </a:extLst>
          </p:cNvPr>
          <p:cNvSpPr/>
          <p:nvPr/>
        </p:nvSpPr>
        <p:spPr>
          <a:xfrm>
            <a:off x="1982220" y="1916620"/>
            <a:ext cx="5179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fontAlgn="base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l’attestation de consignation  en une étape.</a:t>
            </a:r>
          </a:p>
          <a:p>
            <a:pPr marL="0" lvl="6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Attestation de consignation.doc</a:t>
            </a:r>
            <a:r>
              <a:rPr lang="fr-FR" sz="2000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3EF84C-BD2D-4EF7-B6D6-DFC80B1F23A2}"/>
              </a:ext>
            </a:extLst>
          </p:cNvPr>
          <p:cNvSpPr/>
          <p:nvPr/>
        </p:nvSpPr>
        <p:spPr>
          <a:xfrm>
            <a:off x="3943420" y="2978941"/>
            <a:ext cx="6447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800" dirty="0">
                <a:cs typeface="Times New Roman" pitchFamily="18" charset="0"/>
              </a:rPr>
              <a:t>ou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0D0C54-3722-444C-9AEB-F63E2E92A333}"/>
              </a:ext>
            </a:extLst>
          </p:cNvPr>
          <p:cNvSpPr/>
          <p:nvPr/>
        </p:nvSpPr>
        <p:spPr>
          <a:xfrm>
            <a:off x="167630" y="159293"/>
            <a:ext cx="517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Avant d’entreprendre un travail il doit 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83D862-F835-4C98-BB27-4562FFBFD641}"/>
              </a:ext>
            </a:extLst>
          </p:cNvPr>
          <p:cNvSpPr/>
          <p:nvPr/>
        </p:nvSpPr>
        <p:spPr>
          <a:xfrm>
            <a:off x="4010136" y="5389400"/>
            <a:ext cx="6447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800" dirty="0">
                <a:cs typeface="Times New Roman" pitchFamily="18" charset="0"/>
              </a:rPr>
              <a:t>ou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626AB8-3F64-4A79-8204-F9E2253267D0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250825" y="6237288"/>
            <a:ext cx="86391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200" kern="1200">
                <a:solidFill>
                  <a:srgbClr val="898989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fr-FR"/>
              <a:t>02/12/2012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BD08AA-E292-4708-95D4-93E1AEB8B49D}"/>
              </a:ext>
            </a:extLst>
          </p:cNvPr>
          <p:cNvSpPr/>
          <p:nvPr/>
        </p:nvSpPr>
        <p:spPr>
          <a:xfrm>
            <a:off x="395536" y="62068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Quelles étapes d’une consignation sont à la charge du B2V  </a:t>
            </a:r>
          </a:p>
          <a:p>
            <a:r>
              <a:rPr lang="fr-FR" sz="2400" dirty="0">
                <a:solidFill>
                  <a:schemeClr val="tx1"/>
                </a:solidFill>
              </a:rPr>
              <a:t>dans le cadre d’une consignation en deux étapes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1B234-2587-4D5A-9179-6F3F6259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1988840"/>
            <a:ext cx="49651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675" algn="l"/>
              </a:tabLs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2" indent="0" defTabSz="914400" eaLnBrk="0" hangingPunct="0">
              <a:buClrTx/>
              <a:buSzTx/>
              <a:buFontTx/>
              <a:buChar char="•"/>
              <a:tabLst>
                <a:tab pos="320675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IDENTIFICATION</a:t>
            </a:r>
          </a:p>
          <a:p>
            <a:pPr lvl="3" indent="0" defTabSz="914400" eaLnBrk="0" hangingPunct="0">
              <a:buClrTx/>
              <a:buSzTx/>
              <a:buFontTx/>
              <a:buChar char="•"/>
              <a:tabLst>
                <a:tab pos="320675" algn="l"/>
              </a:tabLst>
            </a:pPr>
            <a:endParaRPr lang="fr-FR" sz="2000" b="1" dirty="0">
              <a:solidFill>
                <a:srgbClr val="FF0000"/>
              </a:solidFill>
              <a:ea typeface="Arial" pitchFamily="34" charset="0"/>
              <a:cs typeface="Times New Roman" pitchFamily="18" charset="0"/>
            </a:endParaRPr>
          </a:p>
          <a:p>
            <a:pPr lvl="3" indent="0" defTabSz="914400" eaLnBrk="0" hangingPunct="0">
              <a:buClrTx/>
              <a:buSzTx/>
              <a:buFontTx/>
              <a:buChar char="•"/>
              <a:tabLst>
                <a:tab pos="320675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VAT</a:t>
            </a:r>
            <a:endParaRPr lang="fr-FR" sz="2000" b="1" dirty="0">
              <a:solidFill>
                <a:srgbClr val="FF0000"/>
              </a:solidFill>
              <a:ea typeface="Arial" pitchFamily="34" charset="0"/>
              <a:cs typeface="Times New Roman" pitchFamily="18" charset="0"/>
            </a:endParaRPr>
          </a:p>
          <a:p>
            <a:pPr lvl="3" indent="0" defTabSz="914400" eaLnBrk="0" hangingPunct="0">
              <a:buClrTx/>
              <a:buSzTx/>
              <a:buFontTx/>
              <a:buChar char="•"/>
              <a:tabLst>
                <a:tab pos="320675" algn="l"/>
              </a:tabLs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Arial" pitchFamily="34" charset="0"/>
              <a:cs typeface="Times New Roman" pitchFamily="18" charset="0"/>
            </a:endParaRPr>
          </a:p>
          <a:p>
            <a:pPr lvl="4" indent="0" defTabSz="914400" eaLnBrk="0" hangingPunct="0">
              <a:buClrTx/>
              <a:buSzTx/>
              <a:buFontTx/>
              <a:buChar char="•"/>
              <a:tabLst>
                <a:tab pos="320675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Arial" pitchFamily="34" charset="0"/>
                <a:cs typeface="Times New Roman" pitchFamily="18" charset="0"/>
              </a:rPr>
              <a:t>MALT et MCC (si besoin)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21380C-0173-4D45-9F0B-6ED9F04CB93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250825" y="6237288"/>
            <a:ext cx="86391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200" kern="1200">
                <a:solidFill>
                  <a:srgbClr val="898989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fr-FR"/>
              <a:t>02/12/2012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F4E8F-6A1B-407F-82F2-C76BE14D8CE9}"/>
              </a:ext>
            </a:extLst>
          </p:cNvPr>
          <p:cNvSpPr/>
          <p:nvPr/>
        </p:nvSpPr>
        <p:spPr>
          <a:xfrm>
            <a:off x="167630" y="159293"/>
            <a:ext cx="517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Avant d’entreprendre un travail il doit :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4BB7404-38A9-4296-9D40-A69871870D8F}"/>
              </a:ext>
            </a:extLst>
          </p:cNvPr>
          <p:cNvCxnSpPr>
            <a:cxnSpLocks/>
          </p:cNvCxnSpPr>
          <p:nvPr/>
        </p:nvCxnSpPr>
        <p:spPr>
          <a:xfrm flipH="1">
            <a:off x="2664688" y="3596925"/>
            <a:ext cx="3198283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E6C5C19-B4AD-4E6F-9CCD-718D3C3095EA}"/>
              </a:ext>
            </a:extLst>
          </p:cNvPr>
          <p:cNvSpPr/>
          <p:nvPr/>
        </p:nvSpPr>
        <p:spPr>
          <a:xfrm>
            <a:off x="3619101" y="892735"/>
            <a:ext cx="6447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800" dirty="0">
                <a:cs typeface="Times New Roman" pitchFamily="18" charset="0"/>
              </a:rPr>
              <a:t>ou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B7CD0E-CFF9-4EEC-B04E-9D543BE7D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34" y="2446474"/>
            <a:ext cx="1728192" cy="18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A64619-024D-4CB0-9B02-468C9FFF7C85}"/>
              </a:ext>
            </a:extLst>
          </p:cNvPr>
          <p:cNvSpPr/>
          <p:nvPr/>
        </p:nvSpPr>
        <p:spPr>
          <a:xfrm>
            <a:off x="778215" y="1936912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6FCE22E-93D2-418F-948B-43F07947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794" t="21433" r="47044" b="13467"/>
          <a:stretch>
            <a:fillRect/>
          </a:stretch>
        </p:blipFill>
        <p:spPr bwMode="auto">
          <a:xfrm>
            <a:off x="6651282" y="2604974"/>
            <a:ext cx="2215319" cy="201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885437-572E-4F72-8A00-6ECDB461B5D1}"/>
              </a:ext>
            </a:extLst>
          </p:cNvPr>
          <p:cNvSpPr/>
          <p:nvPr/>
        </p:nvSpPr>
        <p:spPr>
          <a:xfrm>
            <a:off x="3275856" y="1759111"/>
            <a:ext cx="4975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cs typeface="Times New Roman" pitchFamily="18" charset="0"/>
                <a:sym typeface="Wingdings" panose="05000000000000000000" pitchFamily="2" charset="2"/>
              </a:rPr>
              <a:t> </a:t>
            </a:r>
            <a:r>
              <a:rPr lang="fr-FR" sz="2000" dirty="0">
                <a:solidFill>
                  <a:srgbClr val="000000"/>
                </a:solidFill>
                <a:cs typeface="Times New Roman" pitchFamily="18" charset="0"/>
              </a:rPr>
              <a:t>Réceptionner du </a:t>
            </a:r>
            <a:r>
              <a:rPr lang="fr-FR" sz="2000" b="1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Chargé d’exploitation</a:t>
            </a:r>
            <a:endParaRPr lang="fr-FR" sz="2000" dirty="0"/>
          </a:p>
        </p:txBody>
      </p:sp>
      <p:sp>
        <p:nvSpPr>
          <p:cNvPr id="10" name="Zone de texte 53">
            <a:extLst>
              <a:ext uri="{FF2B5EF4-FFF2-40B4-BE49-F238E27FC236}">
                <a16:creationId xmlns:a16="http://schemas.microsoft.com/office/drawing/2014/main" id="{D2F6F018-4ECE-4EDA-88E6-D3CDF81F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898" y="2734173"/>
            <a:ext cx="3024789" cy="3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Une autorisation de travail </a:t>
            </a:r>
          </a:p>
        </p:txBody>
      </p:sp>
    </p:spTree>
    <p:extLst>
      <p:ext uri="{BB962C8B-B14F-4D97-AF65-F5344CB8AC3E}">
        <p14:creationId xmlns:p14="http://schemas.microsoft.com/office/powerpoint/2010/main" val="296815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F8EE90-0093-4904-A201-D7024045C560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250825" y="6237288"/>
            <a:ext cx="86391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200" kern="1200">
                <a:solidFill>
                  <a:srgbClr val="898989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fr-FR"/>
              <a:t>02/12/2012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AE647-6C3D-4246-AFC9-EC164F37B513}"/>
              </a:ext>
            </a:extLst>
          </p:cNvPr>
          <p:cNvSpPr/>
          <p:nvPr/>
        </p:nvSpPr>
        <p:spPr>
          <a:xfrm>
            <a:off x="235419" y="367120"/>
            <a:ext cx="514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Avant d’entreprendre un travail il doit :</a:t>
            </a:r>
          </a:p>
        </p:txBody>
      </p:sp>
      <p:pic>
        <p:nvPicPr>
          <p:cNvPr id="5" name="il_fi" descr="Afficher l'image d'origine">
            <a:extLst>
              <a:ext uri="{FF2B5EF4-FFF2-40B4-BE49-F238E27FC236}">
                <a16:creationId xmlns:a16="http://schemas.microsoft.com/office/drawing/2014/main" id="{DF4F35A6-791B-4F81-8B46-12CC3B3F1D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53" y="1141888"/>
            <a:ext cx="1728192" cy="149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9DA9D4-3EE1-43D7-8027-9CBD857E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37" y="2073614"/>
            <a:ext cx="1728192" cy="18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79D704-FAF4-416D-967F-5D283A6C7CDC}"/>
              </a:ext>
            </a:extLst>
          </p:cNvPr>
          <p:cNvSpPr/>
          <p:nvPr/>
        </p:nvSpPr>
        <p:spPr>
          <a:xfrm>
            <a:off x="1025910" y="167612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2025FD3-CC1F-4D13-83AA-7A5AC34A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2794" t="21433" r="47044" b="13467"/>
          <a:stretch>
            <a:fillRect/>
          </a:stretch>
        </p:blipFill>
        <p:spPr bwMode="auto">
          <a:xfrm>
            <a:off x="6705971" y="3354663"/>
            <a:ext cx="2215319" cy="201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5F9A8-D4B3-44D8-9F6F-497D41230484}"/>
              </a:ext>
            </a:extLst>
          </p:cNvPr>
          <p:cNvSpPr/>
          <p:nvPr/>
        </p:nvSpPr>
        <p:spPr>
          <a:xfrm>
            <a:off x="7367495" y="2779803"/>
            <a:ext cx="6447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800" dirty="0">
                <a:cs typeface="Times New Roman" pitchFamily="18" charset="0"/>
              </a:rPr>
              <a:t>ou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463EC5F-8BE7-46F2-83F1-FB470495123D}"/>
              </a:ext>
            </a:extLst>
          </p:cNvPr>
          <p:cNvCxnSpPr>
            <a:cxnSpLocks/>
          </p:cNvCxnSpPr>
          <p:nvPr/>
        </p:nvCxnSpPr>
        <p:spPr>
          <a:xfrm flipH="1">
            <a:off x="2627784" y="2805150"/>
            <a:ext cx="319828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62B26-37FB-4875-8151-26B02FF056F3}"/>
              </a:ext>
            </a:extLst>
          </p:cNvPr>
          <p:cNvSpPr/>
          <p:nvPr/>
        </p:nvSpPr>
        <p:spPr>
          <a:xfrm>
            <a:off x="530438" y="3083107"/>
            <a:ext cx="666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0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		- l'OUVRAGE ou l’INSTALLATION où il va opérer.</a:t>
            </a:r>
          </a:p>
          <a:p>
            <a:pPr marL="806450" lvl="0"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marL="806450" lvl="0"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marL="806450" lvl="0"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marL="442913" lvl="0" indent="-354013" eaLnBrk="0" hangingPunct="0">
              <a:buFontTx/>
              <a:buChar char="-"/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Une éventuelle zone de sécurité définit par le chargé d’exploitation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7BDC4A-D807-4D93-BA51-1DAC2366A164}"/>
              </a:ext>
            </a:extLst>
          </p:cNvPr>
          <p:cNvSpPr/>
          <p:nvPr/>
        </p:nvSpPr>
        <p:spPr>
          <a:xfrm>
            <a:off x="7457263" y="68971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8620A-95E5-4325-8707-1AD911A1D2DD}"/>
              </a:ext>
            </a:extLst>
          </p:cNvPr>
          <p:cNvSpPr/>
          <p:nvPr/>
        </p:nvSpPr>
        <p:spPr>
          <a:xfrm>
            <a:off x="6642136" y="5174459"/>
            <a:ext cx="24484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Chargé d’exploitation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39237-D6E0-477B-82D1-99D4AAF0554C}"/>
              </a:ext>
            </a:extLst>
          </p:cNvPr>
          <p:cNvSpPr/>
          <p:nvPr/>
        </p:nvSpPr>
        <p:spPr>
          <a:xfrm>
            <a:off x="2866119" y="1605456"/>
            <a:ext cx="17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6450" lvl="0" indent="-541338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Arial" pitchFamily="34" charset="0"/>
                <a:sym typeface="Wingdings" panose="05000000000000000000" pitchFamily="2" charset="2"/>
              </a:rPr>
              <a:t>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I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dentifier: </a:t>
            </a:r>
          </a:p>
        </p:txBody>
      </p:sp>
    </p:spTree>
    <p:extLst>
      <p:ext uri="{BB962C8B-B14F-4D97-AF65-F5344CB8AC3E}">
        <p14:creationId xmlns:p14="http://schemas.microsoft.com/office/powerpoint/2010/main" val="1066731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934" y="1463338"/>
            <a:ext cx="1728192" cy="18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6" name="Rectangle 5"/>
          <p:cNvSpPr/>
          <p:nvPr/>
        </p:nvSpPr>
        <p:spPr>
          <a:xfrm>
            <a:off x="-468560" y="3429000"/>
            <a:ext cx="94207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4" indent="-806450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			- V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érifier l’adéquation entre l’HABILITATION des OPERATEURS et le travail confié.</a:t>
            </a:r>
          </a:p>
          <a:p>
            <a:pPr marL="806450" lvl="4" indent="-806450"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			- P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articiper à l’analyse du risque électrique.</a:t>
            </a:r>
          </a:p>
          <a:p>
            <a:pPr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 Narrow" pitchFamily="34" charset="0"/>
                <a:cs typeface="Times New Roman" pitchFamily="18" charset="0"/>
              </a:rPr>
              <a:t>			- S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’assurer que les conditions atmosphériques sont compatibles  </a:t>
            </a: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			avec le travail envisagé. </a:t>
            </a:r>
          </a:p>
          <a:p>
            <a:pPr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			- Définir par rapport au travail demandé, qui fait quoi, où et comment. </a:t>
            </a:r>
          </a:p>
          <a:p>
            <a:pPr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			- Délimiter une éventuelle zone de travail</a:t>
            </a:r>
          </a:p>
          <a:p>
            <a:pPr marL="806450" lvl="0" indent="269875" eaLnBrk="0" hangingPunct="0">
              <a:buFont typeface="Wingdings" pitchFamily="2" charset="2"/>
              <a:buChar char="F"/>
              <a:tabLst>
                <a:tab pos="320675" algn="l"/>
              </a:tabLst>
            </a:pPr>
            <a:endParaRPr lang="fr-FR" sz="20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419" y="367120"/>
            <a:ext cx="585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Avant d’entreprendre un travail il doit aussi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2F72F2-0F85-4FE3-9505-1F01AE0F7297}"/>
              </a:ext>
            </a:extLst>
          </p:cNvPr>
          <p:cNvSpPr/>
          <p:nvPr/>
        </p:nvSpPr>
        <p:spPr>
          <a:xfrm>
            <a:off x="1591498" y="1209424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5831DAD-AB33-45DB-8D95-B73EE4D9519B}"/>
              </a:ext>
            </a:extLst>
          </p:cNvPr>
          <p:cNvCxnSpPr>
            <a:cxnSpLocks/>
          </p:cNvCxnSpPr>
          <p:nvPr/>
        </p:nvCxnSpPr>
        <p:spPr>
          <a:xfrm flipH="1">
            <a:off x="2920636" y="2352108"/>
            <a:ext cx="28755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l_fi" descr="Afficher l'image d'origine">
            <a:extLst>
              <a:ext uri="{FF2B5EF4-FFF2-40B4-BE49-F238E27FC236}">
                <a16:creationId xmlns:a16="http://schemas.microsoft.com/office/drawing/2014/main" id="{FC51B194-EDD9-4401-9201-2379F664A93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4" t="50633" r="36148" b="19490"/>
          <a:stretch/>
        </p:blipFill>
        <p:spPr bwMode="auto">
          <a:xfrm>
            <a:off x="5940152" y="1340768"/>
            <a:ext cx="2394609" cy="202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D7D51F2-E066-4463-84BE-7B145894ADC8}"/>
              </a:ext>
            </a:extLst>
          </p:cNvPr>
          <p:cNvSpPr/>
          <p:nvPr/>
        </p:nvSpPr>
        <p:spPr>
          <a:xfrm>
            <a:off x="6372200" y="1008034"/>
            <a:ext cx="1819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Exécutants B1V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33EF4D-8F7C-4776-81D1-01825800BBF6}"/>
              </a:ext>
            </a:extLst>
          </p:cNvPr>
          <p:cNvSpPr/>
          <p:nvPr/>
        </p:nvSpPr>
        <p:spPr>
          <a:xfrm>
            <a:off x="3019431" y="1190336"/>
            <a:ext cx="285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0225" lvl="4" indent="-530225" algn="ctr" eaLnBrk="0" hangingPunct="0">
              <a:buFont typeface="Wingdings" panose="05000000000000000000" pitchFamily="2" charset="2"/>
              <a:buChar char=""/>
              <a:tabLst>
                <a:tab pos="442913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 panose="05000000000000000000" pitchFamily="2" charset="2"/>
              </a:rPr>
              <a:t>Avec ses exécutants: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59DBB2-0486-4089-8D20-B45738269F8A}"/>
              </a:ext>
            </a:extLst>
          </p:cNvPr>
          <p:cNvSpPr/>
          <p:nvPr/>
        </p:nvSpPr>
        <p:spPr>
          <a:xfrm>
            <a:off x="235419" y="367120"/>
            <a:ext cx="257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Pendant le travail 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067338-27B3-49C6-ADF4-7A44BB2A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52" y="2094903"/>
            <a:ext cx="1728192" cy="18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1DD2AF-DBE8-42FA-8870-BC48DD131759}"/>
              </a:ext>
            </a:extLst>
          </p:cNvPr>
          <p:cNvSpPr/>
          <p:nvPr/>
        </p:nvSpPr>
        <p:spPr>
          <a:xfrm>
            <a:off x="1080615" y="1598457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7B93F-9011-4308-83D3-B48B345F00C1}"/>
              </a:ext>
            </a:extLst>
          </p:cNvPr>
          <p:cNvSpPr/>
          <p:nvPr/>
        </p:nvSpPr>
        <p:spPr>
          <a:xfrm>
            <a:off x="1523111" y="1640210"/>
            <a:ext cx="7620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4" indent="-806450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			- Il veille à sa sécurité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.</a:t>
            </a:r>
          </a:p>
          <a:p>
            <a:pPr marL="806450" lvl="4" indent="-806450" eaLnBrk="0" hangingPunct="0">
              <a:tabLst>
                <a:tab pos="320675" algn="l"/>
              </a:tabLst>
            </a:pP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			- S’assure du respect des conditions de sécurité des opérateurs</a:t>
            </a:r>
          </a:p>
          <a:p>
            <a:pPr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			placés sous son autorité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.</a:t>
            </a:r>
            <a:r>
              <a:rPr lang="fr-FR" sz="2000" dirty="0">
                <a:solidFill>
                  <a:srgbClr val="000000"/>
                </a:solidFill>
                <a:ea typeface="Arial Narrow" pitchFamily="34" charset="0"/>
                <a:cs typeface="Times New Roman" pitchFamily="18" charset="0"/>
              </a:rPr>
              <a:t>		</a:t>
            </a:r>
            <a:endParaRPr lang="fr-FR" sz="2000" dirty="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FA46E-EE24-401E-A2F5-E9800648A552}"/>
              </a:ext>
            </a:extLst>
          </p:cNvPr>
          <p:cNvSpPr/>
          <p:nvPr/>
        </p:nvSpPr>
        <p:spPr>
          <a:xfrm>
            <a:off x="4248048" y="3312794"/>
            <a:ext cx="6447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800" dirty="0">
                <a:cs typeface="Times New Roman" pitchFamily="18" charset="0"/>
              </a:rPr>
              <a:t>ou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339DA6-F3C8-412F-928A-8CB9B6817835}"/>
              </a:ext>
            </a:extLst>
          </p:cNvPr>
          <p:cNvSpPr/>
          <p:nvPr/>
        </p:nvSpPr>
        <p:spPr>
          <a:xfrm>
            <a:off x="1524885" y="4130977"/>
            <a:ext cx="7094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lvl="4" indent="-806450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			- Il confie ces deux tâches au surveillant de sécurité qu’il a désigné</a:t>
            </a:r>
            <a:endParaRPr lang="fr-FR" sz="2000" dirty="0">
              <a:solidFill>
                <a:srgbClr val="000000"/>
              </a:solidFill>
              <a:ea typeface="Arial" pitchFamily="34" charset="0"/>
              <a:cs typeface="Times New Roman" pitchFamily="18" charset="0"/>
            </a:endParaRPr>
          </a:p>
          <a:p>
            <a:pPr marL="806450" lvl="0" indent="269875" eaLnBrk="0" hangingPunct="0">
              <a:buFont typeface="Wingdings" pitchFamily="2" charset="2"/>
              <a:buChar char="F"/>
              <a:tabLst>
                <a:tab pos="320675" algn="l"/>
              </a:tabLst>
            </a:pPr>
            <a:endParaRPr lang="fr-F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11381B-67ED-4622-B92A-C22D6E347AA3}"/>
              </a:ext>
            </a:extLst>
          </p:cNvPr>
          <p:cNvSpPr/>
          <p:nvPr/>
        </p:nvSpPr>
        <p:spPr>
          <a:xfrm>
            <a:off x="235419" y="367120"/>
            <a:ext cx="224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</a:rPr>
              <a:t>Après le travail :</a:t>
            </a:r>
          </a:p>
        </p:txBody>
      </p:sp>
      <p:pic>
        <p:nvPicPr>
          <p:cNvPr id="4" name="il_fi" descr="Afficher l'image d'origine">
            <a:extLst>
              <a:ext uri="{FF2B5EF4-FFF2-40B4-BE49-F238E27FC236}">
                <a16:creationId xmlns:a16="http://schemas.microsoft.com/office/drawing/2014/main" id="{BC45D59E-14BB-4831-A580-F40B7E0DAD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8" y="4694690"/>
            <a:ext cx="1728192" cy="149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F492C5-49A9-4871-BFB3-C6A81F39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38" y="1626038"/>
            <a:ext cx="1728192" cy="18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989916-C29B-42B4-BA69-F1FE2E07D097}"/>
              </a:ext>
            </a:extLst>
          </p:cNvPr>
          <p:cNvSpPr/>
          <p:nvPr/>
        </p:nvSpPr>
        <p:spPr>
          <a:xfrm>
            <a:off x="746712" y="1134786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B2V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358EF51-8705-47DA-8938-D8A79F79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2794" t="21433" r="47044" b="13467"/>
          <a:stretch>
            <a:fillRect/>
          </a:stretch>
        </p:blipFill>
        <p:spPr bwMode="auto">
          <a:xfrm>
            <a:off x="5311579" y="4483518"/>
            <a:ext cx="2215319" cy="201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EC9635-CC10-433D-90B8-D409E49AF94F}"/>
              </a:ext>
            </a:extLst>
          </p:cNvPr>
          <p:cNvSpPr/>
          <p:nvPr/>
        </p:nvSpPr>
        <p:spPr>
          <a:xfrm>
            <a:off x="7208991" y="2728524"/>
            <a:ext cx="644728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lvl="6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</a:tabLst>
            </a:pPr>
            <a:r>
              <a:rPr lang="fr-FR" sz="2800" dirty="0">
                <a:cs typeface="Times New Roman" pitchFamily="18" charset="0"/>
              </a:rPr>
              <a:t>ou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3C29C-520C-4A34-A81D-D4E96917249D}"/>
              </a:ext>
            </a:extLst>
          </p:cNvPr>
          <p:cNvSpPr/>
          <p:nvPr/>
        </p:nvSpPr>
        <p:spPr>
          <a:xfrm>
            <a:off x="514116" y="4218833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DCB2AA-566F-477F-8BE4-916F8D9D3C49}"/>
              </a:ext>
            </a:extLst>
          </p:cNvPr>
          <p:cNvSpPr/>
          <p:nvPr/>
        </p:nvSpPr>
        <p:spPr>
          <a:xfrm>
            <a:off x="5311579" y="4206070"/>
            <a:ext cx="24484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Chargé d’exploitation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6B93B0F-81A9-4D99-9AC1-061BF9364FB4}"/>
              </a:ext>
            </a:extLst>
          </p:cNvPr>
          <p:cNvCxnSpPr>
            <a:cxnSpLocks/>
          </p:cNvCxnSpPr>
          <p:nvPr/>
        </p:nvCxnSpPr>
        <p:spPr>
          <a:xfrm flipH="1">
            <a:off x="2780988" y="2527448"/>
            <a:ext cx="319828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E916-CF58-45F0-BABE-83D09D8136EA}"/>
              </a:ext>
            </a:extLst>
          </p:cNvPr>
          <p:cNvSpPr/>
          <p:nvPr/>
        </p:nvSpPr>
        <p:spPr>
          <a:xfrm>
            <a:off x="2562101" y="1388548"/>
            <a:ext cx="376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4" indent="-176213" eaLnBrk="0" hangingPunct="0">
              <a:buFontTx/>
              <a:buChar char="-"/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Je rassemble au point convenu</a:t>
            </a:r>
          </a:p>
          <a:p>
            <a:pPr marL="0" lvl="4" indent="0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les opérateurs et leur interdit </a:t>
            </a:r>
          </a:p>
          <a:p>
            <a:pPr marL="0" lvl="4" indent="0" eaLnBrk="0" hangingPunct="0">
              <a:tabLst>
                <a:tab pos="320675" algn="l"/>
              </a:tabLst>
            </a:pP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l’accès à la zone de travail</a:t>
            </a:r>
            <a:r>
              <a:rPr lang="fr-FR" sz="2000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</a:rPr>
              <a:t>.</a:t>
            </a:r>
            <a:endParaRPr lang="fr-FR" sz="2000" dirty="0">
              <a:cs typeface="Arial" pitchFamily="34" charset="0"/>
            </a:endParaRPr>
          </a:p>
        </p:txBody>
      </p:sp>
      <p:pic>
        <p:nvPicPr>
          <p:cNvPr id="13" name="il_fi" descr="Afficher l'image d'origine">
            <a:extLst>
              <a:ext uri="{FF2B5EF4-FFF2-40B4-BE49-F238E27FC236}">
                <a16:creationId xmlns:a16="http://schemas.microsoft.com/office/drawing/2014/main" id="{8D6627B9-1738-4029-ACEE-C12C8B65712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4" t="50633" r="36148" b="19490"/>
          <a:stretch/>
        </p:blipFill>
        <p:spPr bwMode="auto">
          <a:xfrm>
            <a:off x="6656414" y="1374088"/>
            <a:ext cx="2394609" cy="202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AA077F-47D8-41FD-9A8F-5BD6200588D2}"/>
              </a:ext>
            </a:extLst>
          </p:cNvPr>
          <p:cNvSpPr/>
          <p:nvPr/>
        </p:nvSpPr>
        <p:spPr>
          <a:xfrm>
            <a:off x="2339752" y="4694690"/>
            <a:ext cx="3307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  <a:tabLst>
                <a:tab pos="320675" algn="l"/>
              </a:tabLst>
            </a:pPr>
            <a:r>
              <a:rPr lang="fr-FR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Je complète puis transmet</a:t>
            </a:r>
          </a:p>
          <a:p>
            <a:pPr eaLnBrk="0" hangingPunct="0">
              <a:tabLst>
                <a:tab pos="320675" algn="l"/>
              </a:tabLst>
            </a:pPr>
            <a:r>
              <a:rPr lang="fr-FR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l’avis de fin de travail à la </a:t>
            </a:r>
          </a:p>
          <a:p>
            <a:pPr eaLnBrk="0" hangingPunct="0">
              <a:tabLst>
                <a:tab pos="320675" algn="l"/>
              </a:tabLst>
            </a:pPr>
            <a:r>
              <a:rPr lang="fr-FR" dirty="0">
                <a:solidFill>
                  <a:srgbClr val="000000"/>
                </a:solidFill>
                <a:ea typeface="Arial" pitchFamily="34" charset="0"/>
                <a:cs typeface="Times New Roman" pitchFamily="18" charset="0"/>
                <a:sym typeface="Wingdings"/>
              </a:rPr>
              <a:t>personne qui me l’a remis.</a:t>
            </a:r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B7546F6-6C55-4351-87D9-0C3DDA1FCFF5}"/>
              </a:ext>
            </a:extLst>
          </p:cNvPr>
          <p:cNvCxnSpPr>
            <a:cxnSpLocks/>
          </p:cNvCxnSpPr>
          <p:nvPr/>
        </p:nvCxnSpPr>
        <p:spPr>
          <a:xfrm flipH="1" flipV="1">
            <a:off x="2162794" y="3504571"/>
            <a:ext cx="1162559" cy="1084533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8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899592" y="1916832"/>
            <a:ext cx="741732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 b="1" dirty="0">
                <a:solidFill>
                  <a:srgbClr val="00B0F0"/>
                </a:solidFill>
              </a:rPr>
              <a:t>Démarches à respecter avant de débuter le travail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Quelles sont mes limites lors d’un travail.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20" name="Titre 4"/>
          <p:cNvSpPr txBox="1">
            <a:spLocks/>
          </p:cNvSpPr>
          <p:nvPr/>
        </p:nvSpPr>
        <p:spPr>
          <a:xfrm>
            <a:off x="1691680" y="1124744"/>
            <a:ext cx="5472608" cy="4320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FF0000"/>
                </a:solidFill>
              </a:rPr>
              <a:t>Obligations des opérateurs</a:t>
            </a:r>
          </a:p>
          <a:p>
            <a:pPr algn="ctr"/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79512" y="2132856"/>
            <a:ext cx="2520280" cy="6840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du risque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763688" y="2996952"/>
            <a:ext cx="2232248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Prévention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987824" y="4005064"/>
            <a:ext cx="266429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Protections collectives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3995936" y="4941168"/>
            <a:ext cx="302433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Protections individuelles</a:t>
            </a:r>
          </a:p>
        </p:txBody>
      </p:sp>
      <p:sp>
        <p:nvSpPr>
          <p:cNvPr id="25" name="Flèche à angle droit 24"/>
          <p:cNvSpPr/>
          <p:nvPr/>
        </p:nvSpPr>
        <p:spPr>
          <a:xfrm rot="5400000">
            <a:off x="1007604" y="2888940"/>
            <a:ext cx="720080" cy="648072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Flèche à angle droit 25"/>
          <p:cNvSpPr/>
          <p:nvPr/>
        </p:nvSpPr>
        <p:spPr>
          <a:xfrm rot="5400000">
            <a:off x="2231740" y="3825044"/>
            <a:ext cx="720080" cy="648072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Flèche à angle droit 26"/>
          <p:cNvSpPr/>
          <p:nvPr/>
        </p:nvSpPr>
        <p:spPr>
          <a:xfrm rot="5400000">
            <a:off x="3239852" y="4833156"/>
            <a:ext cx="720080" cy="648072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58" name="AutoShape 10"/>
          <p:cNvSpPr>
            <a:spLocks/>
          </p:cNvSpPr>
          <p:nvPr/>
        </p:nvSpPr>
        <p:spPr bwMode="auto">
          <a:xfrm>
            <a:off x="4283968" y="2132856"/>
            <a:ext cx="216024" cy="1460996"/>
          </a:xfrm>
          <a:prstGeom prst="rightBrace">
            <a:avLst>
              <a:gd name="adj1" fmla="val 28746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716016" y="2492896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PRP</a:t>
            </a: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AutoShape 12"/>
          <p:cNvSpPr>
            <a:spLocks/>
          </p:cNvSpPr>
          <p:nvPr/>
        </p:nvSpPr>
        <p:spPr bwMode="auto">
          <a:xfrm>
            <a:off x="7204670" y="1988840"/>
            <a:ext cx="175642" cy="3588792"/>
          </a:xfrm>
          <a:prstGeom prst="rightBrace">
            <a:avLst>
              <a:gd name="adj1" fmla="val 87249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452320" y="3501008"/>
            <a:ext cx="1475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</a:t>
            </a: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Quelles sont mes limites lors d’un travail.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59568" y="1605927"/>
            <a:ext cx="8424863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1 - </a:t>
            </a:r>
            <a:r>
              <a:rPr lang="fr-FR" sz="2800" b="1" dirty="0">
                <a:solidFill>
                  <a:srgbClr val="FF3300"/>
                </a:solidFill>
              </a:rPr>
              <a:t>On privilégie toujours la mise hors tension avec consignation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Quelles sont mes limites lors d’un travail.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2163" y="818238"/>
            <a:ext cx="813593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>
                <a:solidFill>
                  <a:schemeClr val="tx1"/>
                </a:solidFill>
                <a:sym typeface="Wingdings"/>
              </a:rPr>
              <a:t></a:t>
            </a:r>
            <a:r>
              <a:rPr lang="fr-FR" sz="3200" b="1" dirty="0">
                <a:solidFill>
                  <a:schemeClr val="tx1"/>
                </a:solidFill>
              </a:rPr>
              <a:t>Rappels sur la prévention.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71B46E-8594-4514-93F0-9B3264E9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" t="4745" r="25320" b="9843"/>
          <a:stretch/>
        </p:blipFill>
        <p:spPr>
          <a:xfrm>
            <a:off x="2627784" y="2468212"/>
            <a:ext cx="4536503" cy="3550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3B2A7E-32B4-492D-8F6C-6C3E069915CE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250825" y="6237288"/>
            <a:ext cx="86391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200" kern="1200">
                <a:solidFill>
                  <a:srgbClr val="898989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fr-FR"/>
              <a:t>02/12/2012 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71E29C9-4C96-4B2C-97E8-DB9E019D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0" y="548680"/>
            <a:ext cx="8424863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2- mise hors de portée par éloignement, obstacle ou isolation.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4863E7-D977-4F61-B896-8179CE65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83" y="1827030"/>
            <a:ext cx="5304312" cy="39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86B0CF-8227-4B01-9E73-FA4A8CA035E7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250825" y="6237288"/>
            <a:ext cx="863917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200" kern="1200">
                <a:solidFill>
                  <a:srgbClr val="898989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fr-FR"/>
              <a:t>02/12/2012 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485A004-7AF1-4B49-A513-F50ECDCC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79" y="118726"/>
            <a:ext cx="8424863" cy="4834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3- utilisation des équipements de protection 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							- collective EPC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							- individuelle EPI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FF3300"/>
                </a:solidFill>
              </a:rPr>
              <a:t>La protection individuelle (EPI)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FF3300"/>
                </a:solidFill>
              </a:rPr>
              <a:t>n’est envisagée que lorsque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FF3300"/>
                </a:solidFill>
              </a:rPr>
              <a:t>toutes les autres mesures sont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FF3300"/>
                </a:solidFill>
              </a:rPr>
              <a:t> insuffisantes.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EE4E4C-4B1C-47F1-85F5-813DC8F4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844824"/>
            <a:ext cx="2664296" cy="34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3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827584" y="2204864"/>
            <a:ext cx="741732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800" b="1" dirty="0">
                <a:solidFill>
                  <a:srgbClr val="00B0F0"/>
                </a:solidFill>
              </a:rPr>
              <a:t>Démarches durant le travail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Quelles sont mes limites lors d’un travail.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67544" y="1467463"/>
            <a:ext cx="8676456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chemeClr val="tx1"/>
                </a:solidFill>
              </a:rPr>
              <a:t>L’opérateur doit savoir en permanence 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 sur quelle partie de l’ouvrage ou de l’installation il opère</a:t>
            </a:r>
          </a:p>
          <a:p>
            <a:pP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 la présence de pièces nues sous tension</a:t>
            </a:r>
          </a:p>
          <a:p>
            <a:pP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 les caractéristiques électriques :</a:t>
            </a:r>
          </a:p>
          <a:p>
            <a:pPr marL="457200" lvl="1" inden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- ordre de grandeur du courant de court-circuit</a:t>
            </a:r>
          </a:p>
          <a:p>
            <a:pPr marL="457200" lvl="1" inden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chemeClr val="tx1"/>
                </a:solidFill>
              </a:rPr>
              <a:t>- induction magnétique ou couplage capacitif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550" y="0"/>
            <a:ext cx="12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NFC 18-510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840" y="766066"/>
            <a:ext cx="416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>
                <a:solidFill>
                  <a:schemeClr val="tx1"/>
                </a:solidFill>
                <a:sym typeface="Wingdings"/>
              </a:rPr>
              <a:t> </a:t>
            </a:r>
            <a:r>
              <a:rPr lang="fr-FR" sz="3200" b="1" dirty="0">
                <a:solidFill>
                  <a:schemeClr val="tx1"/>
                </a:solidFill>
              </a:rPr>
              <a:t>Lors de la réalisation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Quelles sont mes limites lors d’un travail.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883" y="0"/>
            <a:ext cx="1163117" cy="5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AutoShape 14"/>
          <p:cNvSpPr>
            <a:spLocks/>
          </p:cNvSpPr>
          <p:nvPr/>
        </p:nvSpPr>
        <p:spPr bwMode="auto">
          <a:xfrm>
            <a:off x="180976" y="1644076"/>
            <a:ext cx="2790824" cy="1246761"/>
          </a:xfrm>
          <a:prstGeom prst="borderCallout2">
            <a:avLst>
              <a:gd name="adj1" fmla="val 15347"/>
              <a:gd name="adj2" fmla="val 103875"/>
              <a:gd name="adj3" fmla="val 15347"/>
              <a:gd name="adj4" fmla="val 103875"/>
              <a:gd name="adj5" fmla="val 145189"/>
              <a:gd name="adj6" fmla="val 1448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Situation de travail: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>
            <a:off x="4909145" y="1658810"/>
            <a:ext cx="4037990" cy="1118858"/>
          </a:xfrm>
          <a:prstGeom prst="borderCallout2">
            <a:avLst>
              <a:gd name="adj1" fmla="val 16681"/>
              <a:gd name="adj2" fmla="val -2310"/>
              <a:gd name="adj3" fmla="val 16681"/>
              <a:gd name="adj4" fmla="val -2310"/>
              <a:gd name="adj5" fmla="val 171458"/>
              <a:gd name="adj6" fmla="val -1432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Evénement dangereux: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653579" y="3252330"/>
            <a:ext cx="23318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Phénomène dangereux :  </a:t>
            </a:r>
          </a:p>
        </p:txBody>
      </p: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1199554" y="2784017"/>
            <a:ext cx="6238875" cy="1676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1321791" y="2998330"/>
            <a:ext cx="3482975" cy="1222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>
            <a:off x="3826866" y="3007855"/>
            <a:ext cx="3482975" cy="1222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4844454" y="3182420"/>
            <a:ext cx="20970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Personne :  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270990" y="5776100"/>
            <a:ext cx="3584575" cy="76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Dommages 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4133254" y="3923842"/>
            <a:ext cx="381000" cy="1900560"/>
          </a:xfrm>
          <a:prstGeom prst="downArrow">
            <a:avLst>
              <a:gd name="adj1" fmla="val 50000"/>
              <a:gd name="adj2" fmla="val 1118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923130" y="4425882"/>
            <a:ext cx="2870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Moyens d’évitement : 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4085629" y="3320592"/>
            <a:ext cx="428625" cy="476250"/>
          </a:xfrm>
          <a:prstGeom prst="irregularSeal2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 flipV="1">
            <a:off x="3885604" y="4535030"/>
            <a:ext cx="914400" cy="457200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7" name="ZoneTexte 6"/>
          <p:cNvSpPr txBox="1"/>
          <p:nvPr/>
        </p:nvSpPr>
        <p:spPr>
          <a:xfrm>
            <a:off x="182880" y="2059841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Déconnexion puis inversion de deux fils à l’intérieur d’une armoire électrique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23130" y="2007413"/>
            <a:ext cx="403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Un des deux fils déconnectés entre en contact avec la visserie d’un disjoncteur resté sous tension, apparition d’un arc électrique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743434" y="3554016"/>
            <a:ext cx="1989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Energie électrique</a:t>
            </a:r>
          </a:p>
          <a:p>
            <a:endParaRPr lang="fr-FR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938406" y="3451901"/>
            <a:ext cx="1989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Habilité B1V</a:t>
            </a:r>
          </a:p>
          <a:p>
            <a:endParaRPr lang="fr-FR" sz="1600" dirty="0"/>
          </a:p>
        </p:txBody>
      </p:sp>
      <p:sp>
        <p:nvSpPr>
          <p:cNvPr id="35" name="Rectangle 34"/>
          <p:cNvSpPr/>
          <p:nvPr/>
        </p:nvSpPr>
        <p:spPr>
          <a:xfrm>
            <a:off x="5161953" y="4737987"/>
            <a:ext cx="3913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Solution 1: Consignation de l’armoire électrique.</a:t>
            </a:r>
          </a:p>
          <a:p>
            <a:r>
              <a:rPr lang="fr-FR" dirty="0"/>
              <a:t>Solution 2: Utilisation d’outillage isolé, de gants isolants, d’un </a:t>
            </a:r>
          </a:p>
          <a:p>
            <a:r>
              <a:rPr lang="fr-FR" dirty="0"/>
              <a:t>tapis isolant, d’un écran facial.</a:t>
            </a:r>
          </a:p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2819491" y="5744777"/>
            <a:ext cx="370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600" dirty="0"/>
              <a:t>Electrisation </a:t>
            </a:r>
          </a:p>
          <a:p>
            <a:pPr>
              <a:buFontTx/>
              <a:buChar char="-"/>
            </a:pPr>
            <a:r>
              <a:rPr lang="fr-FR" sz="1600" dirty="0"/>
              <a:t> Brûlure</a:t>
            </a:r>
          </a:p>
          <a:p>
            <a:r>
              <a:rPr lang="fr-FR" sz="1600" dirty="0"/>
              <a:t>- Electrocution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69100D-8EED-45F9-880C-7B6B29D7702F}"/>
              </a:ext>
            </a:extLst>
          </p:cNvPr>
          <p:cNvSpPr txBox="1"/>
          <p:nvPr/>
        </p:nvSpPr>
        <p:spPr>
          <a:xfrm>
            <a:off x="162690" y="220945"/>
            <a:ext cx="534983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Approche par le risque: Exemple</a:t>
            </a:r>
          </a:p>
          <a:p>
            <a:pPr algn="ctr"/>
            <a:r>
              <a:rPr lang="fr-FR" sz="1100" dirty="0">
                <a:solidFill>
                  <a:srgbClr val="0000FF"/>
                </a:solidFill>
              </a:rPr>
              <a:t>(Démarche d’analyse à priori)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2" grpId="0" build="allAtOnce"/>
      <p:bldP spid="33" grpId="0" build="allAtOnce"/>
      <p:bldP spid="34" grpId="0" build="allAtOnce"/>
      <p:bldP spid="35" grpId="0"/>
      <p:bldP spid="36" grpId="0" build="allAtOnce"/>
    </p:bldLst>
  </p:timing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839</Words>
  <Application>Microsoft Office PowerPoint</Application>
  <PresentationFormat>Affichage à l'écran (4:3)</PresentationFormat>
  <Paragraphs>184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11_Conception personnalisée</vt:lpstr>
      <vt:lpstr>8_Conception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Roussel</dc:creator>
  <cp:lastModifiedBy>fabrice roussel</cp:lastModifiedBy>
  <cp:revision>167</cp:revision>
  <dcterms:created xsi:type="dcterms:W3CDTF">2012-11-28T14:38:53Z</dcterms:created>
  <dcterms:modified xsi:type="dcterms:W3CDTF">2021-01-10T10:44:51Z</dcterms:modified>
</cp:coreProperties>
</file>